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508" r:id="rId6"/>
    <p:sldId id="579" r:id="rId7"/>
    <p:sldId id="589" r:id="rId8"/>
    <p:sldId id="588" r:id="rId9"/>
    <p:sldId id="587" r:id="rId10"/>
    <p:sldId id="549" r:id="rId11"/>
    <p:sldId id="557" r:id="rId12"/>
    <p:sldId id="561" r:id="rId13"/>
    <p:sldId id="438" r:id="rId14"/>
    <p:sldId id="274" r:id="rId15"/>
    <p:sldId id="29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508"/>
            <p14:sldId id="579"/>
            <p14:sldId id="589"/>
            <p14:sldId id="588"/>
            <p14:sldId id="587"/>
            <p14:sldId id="549"/>
            <p14:sldId id="557"/>
            <p14:sldId id="561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98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498"/>
        <p:guide pos="6788"/>
        <p:guide pos="4287"/>
        <p:guide pos="7151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jpe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7532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400">
                <a:sym typeface="+mn-ea"/>
              </a:rPr>
              <a:t>Kaggle </a:t>
            </a:r>
            <a:r>
              <a:rPr lang="en-US" altLang="zh-CN" sz="4800">
                <a:sym typeface="+mn-ea"/>
              </a:rPr>
              <a:t>MCTS</a:t>
            </a:r>
            <a:r>
              <a:rPr sz="4800">
                <a:sym typeface="+mn-ea"/>
              </a:rPr>
              <a:t>游戏结果预测</a:t>
            </a:r>
            <a:br>
              <a:rPr lang="en-US" altLang="zh-CN" sz="595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NN </a:t>
            </a: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模型的</a:t>
            </a: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应用</a:t>
            </a:r>
            <a:endParaRPr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 descr="l09dy0q50og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6540" y="4797425"/>
            <a:ext cx="1213485" cy="1206500"/>
          </a:xfrm>
          <a:prstGeom prst="rect">
            <a:avLst/>
          </a:prstGeom>
        </p:spPr>
      </p:pic>
      <p:sp>
        <p:nvSpPr>
          <p:cNvPr id="11" name="Subtitle 2"/>
          <p:cNvSpPr txBox="1"/>
          <p:nvPr/>
        </p:nvSpPr>
        <p:spPr>
          <a:xfrm>
            <a:off x="9271000" y="6093460"/>
            <a:ext cx="3504565" cy="66167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加墩墩小享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领取baseline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8780" y="296545"/>
            <a:ext cx="13317220" cy="7108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09dy0q50og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0" y="4869180"/>
            <a:ext cx="1213485" cy="1206500"/>
          </a:xfrm>
          <a:prstGeom prst="rect">
            <a:avLst/>
          </a:prstGeom>
        </p:spPr>
      </p:pic>
      <p:sp>
        <p:nvSpPr>
          <p:cNvPr id="11" name="Subtitle 2"/>
          <p:cNvSpPr txBox="1"/>
          <p:nvPr/>
        </p:nvSpPr>
        <p:spPr>
          <a:xfrm>
            <a:off x="9479915" y="6165215"/>
            <a:ext cx="3504565" cy="66167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加墩墩小享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领取baseline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Attention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机制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TabTransformer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Q&amp;A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Attention </a:t>
            </a:r>
            <a:r>
              <a:rPr dirty="0"/>
              <a:t>机制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92620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800" spc="130" dirty="0">
                <a:solidFill>
                  <a:schemeClr val="bg1"/>
                </a:solidFill>
              </a:rPr>
              <a:t>首先在</a:t>
            </a:r>
            <a:r>
              <a:rPr lang="en-US" altLang="zh-CN" sz="1800" spc="130" dirty="0">
                <a:solidFill>
                  <a:schemeClr val="bg1"/>
                </a:solidFill>
              </a:rPr>
              <a:t>nlp</a:t>
            </a:r>
            <a:r>
              <a:rPr lang="zh-CN" altLang="en-US" sz="1800" spc="130" dirty="0">
                <a:solidFill>
                  <a:schemeClr val="bg1"/>
                </a:solidFill>
              </a:rPr>
              <a:t>场景中使用，是为了更好的利用</a:t>
            </a:r>
            <a:r>
              <a:rPr lang="en-US" altLang="zh-CN" sz="1800" spc="130" dirty="0">
                <a:solidFill>
                  <a:schemeClr val="bg1"/>
                </a:solidFill>
              </a:rPr>
              <a:t>lstm</a:t>
            </a:r>
            <a:r>
              <a:rPr lang="zh-CN" altLang="en-US" sz="1800" spc="130" dirty="0">
                <a:solidFill>
                  <a:schemeClr val="bg1"/>
                </a:solidFill>
              </a:rPr>
              <a:t>模型中的中间信息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步骤：</a:t>
            </a: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1. query </a:t>
            </a:r>
            <a:r>
              <a:rPr lang="zh-CN" altLang="en-US" sz="1800" spc="130" dirty="0">
                <a:solidFill>
                  <a:schemeClr val="bg1"/>
                </a:solidFill>
              </a:rPr>
              <a:t>向量分别和</a:t>
            </a:r>
            <a:r>
              <a:rPr lang="en-US" altLang="zh-CN" sz="1800" spc="130" dirty="0">
                <a:solidFill>
                  <a:schemeClr val="bg1"/>
                </a:solidFill>
              </a:rPr>
              <a:t> key1 -- key4</a:t>
            </a:r>
            <a:r>
              <a:rPr lang="zh-CN" altLang="en-US" sz="1800" spc="130" dirty="0">
                <a:solidFill>
                  <a:schemeClr val="bg1"/>
                </a:solidFill>
              </a:rPr>
              <a:t>向量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做点击生成一个标量</a:t>
            </a:r>
            <a:r>
              <a:rPr lang="en-US" altLang="zh-CN" sz="1800" spc="130" dirty="0">
                <a:solidFill>
                  <a:schemeClr val="bg1"/>
                </a:solidFill>
              </a:rPr>
              <a:t>m1</a:t>
            </a:r>
            <a:r>
              <a:rPr lang="zh-CN" altLang="en-US" sz="1800" spc="130" dirty="0">
                <a:solidFill>
                  <a:schemeClr val="bg1"/>
                </a:solidFill>
              </a:rPr>
              <a:t>，</a:t>
            </a:r>
            <a:r>
              <a:rPr lang="en-US" altLang="zh-CN" sz="1800" spc="130" dirty="0">
                <a:solidFill>
                  <a:schemeClr val="bg1"/>
                </a:solidFill>
              </a:rPr>
              <a:t>m2</a:t>
            </a:r>
            <a:r>
              <a:rPr lang="zh-CN" altLang="en-US" sz="1800" spc="130" dirty="0">
                <a:solidFill>
                  <a:schemeClr val="bg1"/>
                </a:solidFill>
              </a:rPr>
              <a:t>，</a:t>
            </a:r>
            <a:r>
              <a:rPr lang="en-US" altLang="zh-CN" sz="1800" spc="130" dirty="0">
                <a:solidFill>
                  <a:schemeClr val="bg1"/>
                </a:solidFill>
              </a:rPr>
              <a:t> m3</a:t>
            </a:r>
            <a:r>
              <a:rPr lang="zh-CN" altLang="en-US" sz="1800" spc="130" dirty="0">
                <a:solidFill>
                  <a:schemeClr val="bg1"/>
                </a:solidFill>
              </a:rPr>
              <a:t>，</a:t>
            </a:r>
            <a:r>
              <a:rPr lang="en-US" altLang="zh-CN" sz="1800" spc="130" dirty="0">
                <a:solidFill>
                  <a:schemeClr val="bg1"/>
                </a:solidFill>
              </a:rPr>
              <a:t>m4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2. m1-m4 </a:t>
            </a:r>
            <a:r>
              <a:rPr lang="zh-CN" altLang="en-US" sz="1800" spc="130" dirty="0">
                <a:solidFill>
                  <a:schemeClr val="bg1"/>
                </a:solidFill>
              </a:rPr>
              <a:t>输入到</a:t>
            </a:r>
            <a:r>
              <a:rPr lang="en-US" altLang="zh-CN" sz="1800" spc="130" dirty="0">
                <a:solidFill>
                  <a:schemeClr val="bg1"/>
                </a:solidFill>
              </a:rPr>
              <a:t>softmax</a:t>
            </a:r>
            <a:r>
              <a:rPr lang="zh-CN" altLang="en-US" sz="1800" spc="130" dirty="0">
                <a:solidFill>
                  <a:schemeClr val="bg1"/>
                </a:solidFill>
              </a:rPr>
              <a:t>进行归一化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生成</a:t>
            </a:r>
            <a:r>
              <a:rPr lang="en-US" altLang="zh-CN" sz="1800" spc="130" dirty="0">
                <a:solidFill>
                  <a:schemeClr val="bg1"/>
                </a:solidFill>
              </a:rPr>
              <a:t>attetion weight a1 -- a4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3.attention weight</a:t>
            </a:r>
            <a:r>
              <a:rPr lang="zh-CN" altLang="en-US" sz="1800" spc="130" dirty="0">
                <a:solidFill>
                  <a:schemeClr val="bg1"/>
                </a:solidFill>
              </a:rPr>
              <a:t>分别与</a:t>
            </a:r>
            <a:r>
              <a:rPr lang="en-US" altLang="zh-CN" sz="1800" spc="130" dirty="0">
                <a:solidFill>
                  <a:schemeClr val="bg1"/>
                </a:solidFill>
              </a:rPr>
              <a:t>values</a:t>
            </a:r>
            <a:r>
              <a:rPr lang="zh-CN" altLang="en-US" sz="1800" spc="130" dirty="0">
                <a:solidFill>
                  <a:schemeClr val="bg1"/>
                </a:solidFill>
              </a:rPr>
              <a:t>相乘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r>
              <a:rPr lang="zh-CN" altLang="en-US" sz="1800" spc="130" dirty="0">
                <a:solidFill>
                  <a:schemeClr val="bg1"/>
                </a:solidFill>
              </a:rPr>
              <a:t>得到，再相加得到</a:t>
            </a:r>
            <a:r>
              <a:rPr lang="en-US" altLang="zh-CN" sz="1800" spc="130" dirty="0">
                <a:solidFill>
                  <a:schemeClr val="bg1"/>
                </a:solidFill>
              </a:rPr>
              <a:t>contextual vector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Attention mechanism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655" y="2492375"/>
            <a:ext cx="6791325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>
                <a:sym typeface="+mn-ea"/>
              </a:rPr>
              <a:t>Attention </a:t>
            </a:r>
            <a:r>
              <a:rPr>
                <a:sym typeface="+mn-ea"/>
              </a:rPr>
              <a:t>机制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06209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endParaRPr lang="zh-CN" altLang="en-US" sz="18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利用注意力机制来“动态”地生成不同连接的权重，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从而处理变长的信息序列。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步骤：</a:t>
            </a: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Attention mechanism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6410" y="1275715"/>
            <a:ext cx="4884420" cy="540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4869180"/>
            <a:ext cx="6115050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>
                <a:sym typeface="+mn-ea"/>
              </a:rPr>
              <a:t>Attention </a:t>
            </a:r>
            <a:r>
              <a:rPr>
                <a:sym typeface="+mn-ea"/>
              </a:rPr>
              <a:t>机制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63105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组成部分：</a:t>
            </a: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130" dirty="0">
                <a:solidFill>
                  <a:schemeClr val="bg1"/>
                </a:solidFill>
              </a:rPr>
              <a:t>Linear layers.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130" dirty="0">
                <a:solidFill>
                  <a:schemeClr val="bg1"/>
                </a:solidFill>
              </a:rPr>
              <a:t>Scaled dot-product attention.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spc="130" dirty="0">
                <a:solidFill>
                  <a:schemeClr val="bg1"/>
                </a:solidFill>
              </a:rPr>
              <a:t>Final linear layer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spc="130" dirty="0">
                <a:solidFill>
                  <a:schemeClr val="bg1"/>
                </a:solidFill>
              </a:rPr>
              <a:t>q k v </a:t>
            </a:r>
            <a:r>
              <a:rPr lang="zh-CN" altLang="en-US" sz="2000" spc="130" dirty="0">
                <a:solidFill>
                  <a:schemeClr val="bg1"/>
                </a:solidFill>
              </a:rPr>
              <a:t>都是类目特征经过</a:t>
            </a:r>
            <a:r>
              <a:rPr lang="en-US" altLang="zh-CN" sz="2000" spc="130" dirty="0">
                <a:solidFill>
                  <a:schemeClr val="bg1"/>
                </a:solidFill>
              </a:rPr>
              <a:t>embedding </a:t>
            </a:r>
            <a:r>
              <a:rPr lang="zh-CN" altLang="en-US" sz="2000" spc="130" dirty="0">
                <a:solidFill>
                  <a:schemeClr val="bg1"/>
                </a:solidFill>
              </a:rPr>
              <a:t>编码后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spc="130" dirty="0">
                <a:solidFill>
                  <a:schemeClr val="bg1"/>
                </a:solidFill>
              </a:rPr>
              <a:t>的向量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spc="130" dirty="0">
                <a:solidFill>
                  <a:schemeClr val="bg1"/>
                </a:solidFill>
              </a:rPr>
              <a:t>linear</a:t>
            </a:r>
            <a:r>
              <a:rPr lang="zh-CN" altLang="en-US" sz="2000" spc="130" dirty="0">
                <a:solidFill>
                  <a:schemeClr val="bg1"/>
                </a:solidFill>
              </a:rPr>
              <a:t>层的作用就是将</a:t>
            </a:r>
            <a:r>
              <a:rPr lang="en-US" altLang="zh-CN" sz="2000" spc="130" dirty="0">
                <a:solidFill>
                  <a:schemeClr val="bg1"/>
                </a:solidFill>
              </a:rPr>
              <a:t>qkv</a:t>
            </a:r>
            <a:r>
              <a:rPr lang="zh-CN" altLang="en-US" sz="2000" spc="130" dirty="0">
                <a:solidFill>
                  <a:schemeClr val="bg1"/>
                </a:solidFill>
              </a:rPr>
              <a:t>乘以对应的</a:t>
            </a:r>
            <a:r>
              <a:rPr lang="en-US" altLang="zh-CN" sz="2000" spc="130" dirty="0">
                <a:solidFill>
                  <a:schemeClr val="bg1"/>
                </a:solidFill>
              </a:rPr>
              <a:t>Wq Wk</a:t>
            </a:r>
            <a:endParaRPr lang="en-US" altLang="zh-CN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 sz="2000" spc="130" dirty="0">
                <a:solidFill>
                  <a:schemeClr val="bg1"/>
                </a:solidFill>
              </a:rPr>
              <a:t>Wv</a:t>
            </a:r>
            <a:r>
              <a:rPr lang="zh-CN" altLang="en-US" sz="2000" spc="130" dirty="0">
                <a:solidFill>
                  <a:schemeClr val="bg1"/>
                </a:solidFill>
              </a:rPr>
              <a:t>，为了拟合不同的特征空间，然后还有个分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sz="2000" spc="130" dirty="0">
                <a:solidFill>
                  <a:schemeClr val="bg1"/>
                </a:solidFill>
              </a:rPr>
              <a:t>头的操作，这个是模仿</a:t>
            </a:r>
            <a:r>
              <a:rPr lang="en-US" altLang="zh-CN" sz="2000" spc="130" dirty="0">
                <a:solidFill>
                  <a:schemeClr val="bg1"/>
                </a:solidFill>
              </a:rPr>
              <a:t>cnn</a:t>
            </a:r>
            <a:r>
              <a:rPr lang="zh-CN" altLang="en-US" sz="2000" spc="130" dirty="0">
                <a:solidFill>
                  <a:schemeClr val="bg1"/>
                </a:solidFill>
              </a:rPr>
              <a:t>中不同</a:t>
            </a:r>
            <a:r>
              <a:rPr lang="en-US" altLang="zh-CN" sz="2000" spc="130" dirty="0">
                <a:solidFill>
                  <a:schemeClr val="bg1"/>
                </a:solidFill>
              </a:rPr>
              <a:t>chanel</a:t>
            </a:r>
            <a:r>
              <a:rPr lang="zh-CN" altLang="en-US" sz="2000" spc="130" dirty="0">
                <a:solidFill>
                  <a:schemeClr val="bg1"/>
                </a:solidFill>
              </a:rPr>
              <a:t>通道</a:t>
            </a:r>
            <a:endParaRPr lang="zh-CN" altLang="en-US" sz="20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Multi-head attention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8390" y="1268730"/>
            <a:ext cx="5743575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>
                <a:sym typeface="+mn-ea"/>
              </a:rPr>
              <a:t>Attention </a:t>
            </a:r>
            <a:r>
              <a:rPr>
                <a:sym typeface="+mn-ea"/>
              </a:rPr>
              <a:t>机制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19659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Point wise feed forward network</a:t>
            </a:r>
            <a:endParaRPr lang="zh-CN" altLang="en-US" sz="18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bg1"/>
                </a:solidFill>
              </a:rPr>
              <a:t>模型结构：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2000" spc="130" dirty="0">
                <a:solidFill>
                  <a:schemeClr val="bg1"/>
                </a:solidFill>
              </a:rPr>
              <a:t>两层全链接中间用</a:t>
            </a:r>
            <a:r>
              <a:rPr lang="en-US" altLang="zh-CN" sz="2000" spc="130" dirty="0">
                <a:solidFill>
                  <a:schemeClr val="bg1"/>
                </a:solidFill>
              </a:rPr>
              <a:t>relu</a:t>
            </a:r>
            <a:r>
              <a:rPr lang="zh-CN" altLang="en-US" sz="2000" spc="130" dirty="0">
                <a:solidFill>
                  <a:schemeClr val="bg1"/>
                </a:solidFill>
              </a:rPr>
              <a:t>函数链接</a:t>
            </a:r>
            <a:endParaRPr lang="zh-CN" altLang="en-US" sz="20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20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Attention mechanism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4335" y="2708910"/>
            <a:ext cx="3810000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TabTransformer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518160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模型结构：</a:t>
            </a:r>
            <a:endParaRPr lang="zh-CN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 Column 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类型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的特征经过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层编码变成高纬度稠密向量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层编码后，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再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point-wise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的相加起来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步骤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得到的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经过Transformer结构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的contextual embeddings 和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numerical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直接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concatenate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起来过一个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mlp</a:t>
            </a:r>
            <a:endParaRPr lang="en-US" altLang="zh-CN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4.softmax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或者是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sigmoid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放在模型最后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https://arxiv.org/pdf/2012.06678.pdf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6222365" cy="368300"/>
          </a:xfrm>
        </p:spPr>
        <p:txBody>
          <a:bodyPr wrap="square"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TabTransformer </a:t>
            </a:r>
            <a:r>
              <a:rPr lang="en-US" altLang="zh-CN" dirty="0">
                <a:solidFill>
                  <a:schemeClr val="bg1"/>
                </a:solidFill>
              </a:rPr>
              <a:t>model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7505" y="1180465"/>
            <a:ext cx="653415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TabTransformer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518160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模型结构：</a:t>
            </a:r>
            <a:endParaRPr lang="zh-CN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 Column 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类型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的特征经过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层编码变成高纬度稠密向量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所以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层编码后，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再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point-wise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的相加起来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步骤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得到的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embedding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经过Transformer结构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4.categorical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的contextual embeddings 和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numerical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直接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concatenate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起来过一个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mlp</a:t>
            </a:r>
            <a:endParaRPr lang="en-US" altLang="zh-CN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4.softmax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或者是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sigmoid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放在模型最后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https://arxiv.org/pdf/2012.06678.pdf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5" y="1275715"/>
            <a:ext cx="6222365" cy="368300"/>
          </a:xfrm>
        </p:spPr>
        <p:txBody>
          <a:bodyPr wrap="square"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TabTransformer </a:t>
            </a:r>
            <a:r>
              <a:rPr lang="en-US" altLang="zh-CN" dirty="0">
                <a:solidFill>
                  <a:schemeClr val="bg1"/>
                </a:solidFill>
              </a:rPr>
              <a:t>model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答疑互动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380,&quot;width&quot;:11295}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WPS Presentation</Application>
  <PresentationFormat>宽屏</PresentationFormat>
  <Paragraphs>125</Paragraphs>
  <Slides>13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思源黑体 CN Regular</vt:lpstr>
      <vt:lpstr>深度学习项目PPT模板V1.4</vt:lpstr>
      <vt:lpstr>Kaggle MCTS游戏结果预测 NN 模型的应用</vt:lpstr>
      <vt:lpstr>PowerPoint 演示文稿</vt:lpstr>
      <vt:lpstr>1 Attention 机制</vt:lpstr>
      <vt:lpstr>1 Attention 机制</vt:lpstr>
      <vt:lpstr>1 Attention 机制</vt:lpstr>
      <vt:lpstr>1 Attention 机制</vt:lpstr>
      <vt:lpstr>2 TabTransformer </vt:lpstr>
      <vt:lpstr>2 TabTransformer </vt:lpstr>
      <vt:lpstr>3 答疑互动 </vt:lpstr>
      <vt:lpstr>PowerPoint 演示文稿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</cp:lastModifiedBy>
  <cp:revision>1645</cp:revision>
  <dcterms:created xsi:type="dcterms:W3CDTF">2023-11-06T08:05:00Z</dcterms:created>
  <dcterms:modified xsi:type="dcterms:W3CDTF">2024-10-26T14:02:06Z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1033-12.2.0.18607</vt:lpwstr>
  </property>
  <property fmtid="{D5CDD505-2E9C-101B-9397-08002B2CF9AE}" pid="3" name="ICV">
    <vt:lpwstr>1965EDA4F74C4D25BB32F2A07C47BFD1</vt:lpwstr>
  </property>
</Properties>
</file>